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notesMasterIdLst>
    <p:notesMasterId r:id="rId45"/>
  </p:notesMasterIdLst>
  <p:sldIdLst>
    <p:sldId id="339" r:id="rId2"/>
    <p:sldId id="364" r:id="rId3"/>
    <p:sldId id="380" r:id="rId4"/>
    <p:sldId id="381" r:id="rId5"/>
    <p:sldId id="384" r:id="rId6"/>
    <p:sldId id="383" r:id="rId7"/>
    <p:sldId id="382" r:id="rId8"/>
    <p:sldId id="385" r:id="rId9"/>
    <p:sldId id="386" r:id="rId10"/>
    <p:sldId id="387" r:id="rId11"/>
    <p:sldId id="393" r:id="rId12"/>
    <p:sldId id="388" r:id="rId13"/>
    <p:sldId id="397" r:id="rId14"/>
    <p:sldId id="398" r:id="rId15"/>
    <p:sldId id="389" r:id="rId16"/>
    <p:sldId id="390" r:id="rId17"/>
    <p:sldId id="391" r:id="rId18"/>
    <p:sldId id="392" r:id="rId19"/>
    <p:sldId id="394" r:id="rId20"/>
    <p:sldId id="395" r:id="rId21"/>
    <p:sldId id="396" r:id="rId22"/>
    <p:sldId id="363" r:id="rId23"/>
    <p:sldId id="365" r:id="rId24"/>
    <p:sldId id="366" r:id="rId25"/>
    <p:sldId id="367" r:id="rId26"/>
    <p:sldId id="373" r:id="rId27"/>
    <p:sldId id="369" r:id="rId28"/>
    <p:sldId id="371" r:id="rId29"/>
    <p:sldId id="374" r:id="rId30"/>
    <p:sldId id="375" r:id="rId31"/>
    <p:sldId id="376" r:id="rId32"/>
    <p:sldId id="377" r:id="rId33"/>
    <p:sldId id="378" r:id="rId34"/>
    <p:sldId id="379" r:id="rId35"/>
    <p:sldId id="372" r:id="rId36"/>
    <p:sldId id="399" r:id="rId37"/>
    <p:sldId id="401" r:id="rId38"/>
    <p:sldId id="402" r:id="rId39"/>
    <p:sldId id="403" r:id="rId40"/>
    <p:sldId id="404" r:id="rId41"/>
    <p:sldId id="405" r:id="rId42"/>
    <p:sldId id="406" r:id="rId43"/>
    <p:sldId id="368" r:id="rId44"/>
  </p:sldIdLst>
  <p:sldSz cx="9144000" cy="6858000" type="screen4x3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91" d="100"/>
          <a:sy n="91" d="100"/>
        </p:scale>
        <p:origin x="7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33302DA-2C6F-4F18-BDA6-EB66E3AB3A5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052D6AF-DC70-46A7-8ECC-A419D0F92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9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2D6AF-DC70-46A7-8ECC-A419D0F9226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4C32036-F804-4D62-B992-C025204490C4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4DD8-3CA0-43FB-A71D-A96D29F5EE30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3C85-BFD5-4D56-9F74-6A12AC07D1F0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A5BC-24F8-4226-9A70-BF75FD6162C4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3BDB86F-C9D6-4835-A506-319E9A2D9B8D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3244-1F4F-45B8-9001-45C9006C4A9E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4A75-A513-429B-AC0A-4D8215151F4F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74F4B-2861-4902-9554-E2F1D10DEDC5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FE80-B501-4AF3-9273-090386B2D109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3521A-B588-4A88-9FC9-524D15034A0B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B6E8-B57C-420F-8E64-70AC1135187D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1C9A145-A4A3-4791-B2AD-149731BC077C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_vgHMG7aQ" TargetMode="External"/><Relationship Id="rId2" Type="http://schemas.openxmlformats.org/officeDocument/2006/relationships/hyperlink" Target="https://www.youtube.com/watch?v=VUDi9HNnIk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KOoLbak8h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3AFC-W_D3A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jVpGxMLAsu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ja-JP" dirty="0" err="1" smtClean="0">
                <a:ea typeface="MS PGothic" pitchFamily="34" charset="-128"/>
              </a:rPr>
              <a:t>Distribusi</a:t>
            </a:r>
            <a:r>
              <a:rPr lang="en-US" altLang="ja-JP" dirty="0" smtClean="0">
                <a:ea typeface="MS PGothic" pitchFamily="34" charset="-128"/>
              </a:rPr>
              <a:t> Binomial </a:t>
            </a:r>
            <a:r>
              <a:rPr lang="en-US" altLang="ja-JP" dirty="0" err="1" smtClean="0">
                <a:ea typeface="MS PGothic" pitchFamily="34" charset="-128"/>
              </a:rPr>
              <a:t>dan</a:t>
            </a:r>
            <a:r>
              <a:rPr lang="en-US" altLang="ja-JP" dirty="0" smtClean="0">
                <a:ea typeface="MS PGothic" pitchFamily="34" charset="-128"/>
              </a:rPr>
              <a:t>  </a:t>
            </a:r>
            <a:r>
              <a:rPr lang="en-US" altLang="ja-JP" dirty="0" err="1" smtClean="0">
                <a:ea typeface="MS PGothic" pitchFamily="34" charset="-128"/>
              </a:rPr>
              <a:t>Hypergeometrik</a:t>
            </a:r>
            <a:endParaRPr lang="en-US" sz="3600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Bilqis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1128391"/>
            <a:ext cx="9107171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742575"/>
            <a:ext cx="9030960" cy="5372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3810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838200"/>
            <a:ext cx="9021434" cy="5115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4600" y="4038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= 38,4%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810"/>
            <a:ext cx="9288171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923575"/>
            <a:ext cx="900238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8" y="818785"/>
            <a:ext cx="891664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28" y="799733"/>
            <a:ext cx="917385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1071233"/>
            <a:ext cx="9059539" cy="4715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3810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1042654"/>
            <a:ext cx="895475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270" y="1690445"/>
            <a:ext cx="9240540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sz="2800" dirty="0" err="1"/>
              <a:t>Distribusi</a:t>
            </a:r>
            <a:r>
              <a:rPr lang="en-US" sz="2800" dirty="0"/>
              <a:t> </a:t>
            </a:r>
            <a:r>
              <a:rPr lang="en-US" sz="2800" dirty="0" smtClean="0"/>
              <a:t>Binomial</a:t>
            </a:r>
          </a:p>
          <a:p>
            <a:r>
              <a:rPr lang="en-US" sz="2800" dirty="0"/>
              <a:t>2. </a:t>
            </a:r>
            <a:r>
              <a:rPr lang="en-US" sz="2800" dirty="0" err="1"/>
              <a:t>Distribusi</a:t>
            </a:r>
            <a:r>
              <a:rPr lang="en-US" sz="2800" dirty="0"/>
              <a:t> Bernoulli</a:t>
            </a:r>
          </a:p>
          <a:p>
            <a:r>
              <a:rPr lang="en-US" sz="2800" dirty="0"/>
              <a:t>3. </a:t>
            </a:r>
            <a:r>
              <a:rPr lang="en-US" sz="2800" dirty="0" err="1"/>
              <a:t>Distribusi</a:t>
            </a:r>
            <a:r>
              <a:rPr lang="en-US" sz="2800" dirty="0"/>
              <a:t> </a:t>
            </a:r>
            <a:r>
              <a:rPr lang="en-US" sz="2800" dirty="0" err="1"/>
              <a:t>Hypergeometrik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33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2" y="933101"/>
            <a:ext cx="896427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2" y="723522"/>
            <a:ext cx="915480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0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/>
              <a:t>Bernoulli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80795"/>
            <a:ext cx="8229600" cy="49377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www.youtube.com/watch?v=VUDi9HNnIkE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www.youtube.com/watch?v=kQ_vgHMG7aQ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www.youtube.com/watch?v=RKOoLbak8hI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r>
              <a:rPr lang="en-US" dirty="0" smtClean="0"/>
              <a:t> (P)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n </a:t>
            </a:r>
            <a:r>
              <a:rPr lang="en-US" dirty="0" err="1" smtClean="0"/>
              <a:t>dan</a:t>
            </a:r>
            <a:r>
              <a:rPr lang="en-US" dirty="0" smtClean="0"/>
              <a:t> x</a:t>
            </a:r>
          </a:p>
          <a:p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1 kali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smtClean="0"/>
              <a:t>saja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Bernoulli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1254512"/>
            <a:ext cx="8611802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Bernoulli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067800" cy="4937760"/>
          </a:xfrm>
        </p:spPr>
        <p:txBody>
          <a:bodyPr/>
          <a:lstStyle/>
          <a:p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acak</a:t>
            </a:r>
            <a:r>
              <a:rPr lang="en-US" dirty="0" smtClean="0"/>
              <a:t> X </a:t>
            </a:r>
            <a:r>
              <a:rPr lang="en-US" dirty="0" err="1" smtClean="0"/>
              <a:t>berdistribusi</a:t>
            </a:r>
            <a:r>
              <a:rPr lang="en-US" dirty="0" smtClean="0"/>
              <a:t> Bernoulli; 1 =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percobaan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 = </a:t>
            </a:r>
            <a:r>
              <a:rPr lang="en-US" dirty="0" err="1" smtClean="0"/>
              <a:t>probablitas</a:t>
            </a:r>
            <a:r>
              <a:rPr lang="en-US" dirty="0" smtClean="0"/>
              <a:t> </a:t>
            </a:r>
            <a:r>
              <a:rPr lang="en-US" dirty="0" err="1" smtClean="0"/>
              <a:t>sukses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" y="2063430"/>
            <a:ext cx="3581400" cy="730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2" y="2860490"/>
            <a:ext cx="4244898" cy="1508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2691" y="3435134"/>
            <a:ext cx="3681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P(x) = P </a:t>
            </a:r>
            <a:r>
              <a:rPr lang="en-US" dirty="0" err="1" smtClean="0"/>
              <a:t>untuk</a:t>
            </a:r>
            <a:r>
              <a:rPr lang="en-US" dirty="0" smtClean="0"/>
              <a:t> x = 1,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sukses</a:t>
            </a:r>
            <a:endParaRPr lang="en-US" dirty="0" smtClean="0"/>
          </a:p>
          <a:p>
            <a:r>
              <a:rPr lang="en-US" dirty="0" smtClean="0"/>
              <a:t>P(x) = (1-p) </a:t>
            </a:r>
            <a:r>
              <a:rPr lang="en-US" dirty="0" err="1" smtClean="0"/>
              <a:t>untuk</a:t>
            </a:r>
            <a:r>
              <a:rPr lang="en-US" dirty="0" smtClean="0"/>
              <a:t> x = 0,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7" y="4550259"/>
            <a:ext cx="3216823" cy="11324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704782"/>
            <a:ext cx="2886478" cy="1638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828" y="4552434"/>
            <a:ext cx="573485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Bernoulli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067800" cy="49377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459116" cy="952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86701"/>
            <a:ext cx="2766511" cy="12622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700484"/>
            <a:ext cx="3532545" cy="1431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0" y="2506907"/>
            <a:ext cx="3198894" cy="2662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26515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7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Bernoulli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067800" cy="49377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7068536" cy="1524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" y="3200400"/>
            <a:ext cx="8754198" cy="655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416642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P(x) =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8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21966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5" y="3086100"/>
            <a:ext cx="3360207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600" y="3048684"/>
            <a:ext cx="4751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X </a:t>
            </a:r>
            <a:r>
              <a:rPr lang="en-US" dirty="0" err="1"/>
              <a:t>berdistribusi</a:t>
            </a:r>
            <a:r>
              <a:rPr lang="en-US" dirty="0"/>
              <a:t> </a:t>
            </a:r>
            <a:r>
              <a:rPr lang="en-US" dirty="0" smtClean="0"/>
              <a:t>Binomial; </a:t>
            </a:r>
          </a:p>
          <a:p>
            <a:r>
              <a:rPr lang="en-US" dirty="0" smtClean="0"/>
              <a:t>n </a:t>
            </a:r>
            <a:r>
              <a:rPr lang="en-US" dirty="0"/>
              <a:t>=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P = </a:t>
            </a:r>
            <a:r>
              <a:rPr lang="en-US" dirty="0" err="1"/>
              <a:t>probablitas</a:t>
            </a:r>
            <a:r>
              <a:rPr lang="en-US" dirty="0"/>
              <a:t> </a:t>
            </a:r>
            <a:r>
              <a:rPr lang="en-US" dirty="0" err="1"/>
              <a:t>sukses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6" y="3933592"/>
            <a:ext cx="6954220" cy="93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103174"/>
            <a:ext cx="2514600" cy="15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0" y="838200"/>
            <a:ext cx="8306959" cy="13051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44" y="2257607"/>
            <a:ext cx="4401090" cy="110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657600"/>
            <a:ext cx="4612034" cy="737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7" y="4689578"/>
            <a:ext cx="3944322" cy="200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2" y="1143000"/>
            <a:ext cx="7792537" cy="5134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2286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6395"/>
            <a:ext cx="8229600" cy="990600"/>
          </a:xfrm>
        </p:spPr>
        <p:txBody>
          <a:bodyPr/>
          <a:lstStyle/>
          <a:p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 err="1" smtClean="0"/>
              <a:t>Percobaan</a:t>
            </a:r>
            <a:r>
              <a:rPr lang="en-US" dirty="0" smtClean="0"/>
              <a:t> Binomial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9365" y="654536"/>
            <a:ext cx="8229600" cy="49377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www.youtube.com/watch?v=3AFC-W_D3AM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5" y="1202399"/>
            <a:ext cx="8119463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2433" y="5892899"/>
            <a:ext cx="4309065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sukses</a:t>
            </a:r>
            <a:r>
              <a:rPr lang="en-US" dirty="0"/>
              <a:t> = </a:t>
            </a:r>
            <a:r>
              <a:rPr lang="en-US" dirty="0" err="1"/>
              <a:t>ketika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muncul</a:t>
            </a:r>
            <a:endParaRPr lang="en-US" dirty="0"/>
          </a:p>
          <a:p>
            <a:r>
              <a:rPr lang="en-US" dirty="0" err="1"/>
              <a:t>gagal</a:t>
            </a:r>
            <a:r>
              <a:rPr lang="en-US" dirty="0"/>
              <a:t> = </a:t>
            </a:r>
            <a:r>
              <a:rPr lang="en-US" dirty="0" err="1"/>
              <a:t>ketika</a:t>
            </a:r>
            <a:r>
              <a:rPr lang="en-US" dirty="0"/>
              <a:t> yang </a:t>
            </a:r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muncul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1171260"/>
            <a:ext cx="870706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4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7154273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69158F-5C30-4B3B-BFC0-C8B68ECB79B8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Contoh</a:t>
            </a:r>
            <a:r>
              <a:rPr lang="en-US" sz="4000" dirty="0" smtClean="0"/>
              <a:t> </a:t>
            </a:r>
            <a:r>
              <a:rPr lang="en-US" sz="4000" dirty="0" err="1" smtClean="0"/>
              <a:t>Peluang</a:t>
            </a:r>
            <a:r>
              <a:rPr lang="en-US" sz="4000" dirty="0" smtClean="0"/>
              <a:t> Binomial</a:t>
            </a:r>
            <a:endParaRPr lang="en-US" sz="2400" dirty="0" smtClean="0"/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457200" y="1784350"/>
            <a:ext cx="8153400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Seorang broker bernama Shirley Ferguson memiliki 5 kontrak dan 40% yakin bahwa untuk setiap kontrak berpeluang untuk berakhir pada transaksi penjualan.</a:t>
            </a:r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533400" y="2971800"/>
            <a:ext cx="73152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Hitung peluang bahwa dia hanya akan berhasil menyelesaikan paling banyak satu transaksi penjualan.</a:t>
            </a:r>
          </a:p>
        </p:txBody>
      </p:sp>
      <p:sp>
        <p:nvSpPr>
          <p:cNvPr id="269317" name="Text Box 5"/>
          <p:cNvSpPr txBox="1">
            <a:spLocks noChangeArrowheads="1"/>
          </p:cNvSpPr>
          <p:nvPr/>
        </p:nvSpPr>
        <p:spPr bwMode="auto">
          <a:xfrm>
            <a:off x="609600" y="3810000"/>
            <a:ext cx="7467600" cy="100488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P(paling </a:t>
            </a:r>
            <a:r>
              <a:rPr lang="en-US" sz="2400" dirty="0" err="1">
                <a:latin typeface="Times New Roman" pitchFamily="18" charset="0"/>
              </a:rPr>
              <a:t>banyak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satu</a:t>
            </a:r>
            <a:r>
              <a:rPr lang="en-US" sz="2400" dirty="0">
                <a:latin typeface="Times New Roman" pitchFamily="18" charset="0"/>
              </a:rPr>
              <a:t>) = P(X </a:t>
            </a:r>
            <a:r>
              <a:rPr lang="en-US" sz="2400" dirty="0">
                <a:latin typeface="Times New Roman" pitchFamily="18" charset="0"/>
                <a:sym typeface="Symbol" pitchFamily="18" charset="2"/>
              </a:rPr>
              <a:t> 1) = P(X = 0) + P(X = 1)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  <a:sym typeface="Symbol" pitchFamily="18" charset="2"/>
              </a:rPr>
              <a:t>		       = </a:t>
            </a:r>
            <a:r>
              <a:rPr lang="en-US" sz="2400" b="1" dirty="0">
                <a:latin typeface="Times New Roman" pitchFamily="18" charset="0"/>
                <a:sym typeface="Symbol" pitchFamily="18" charset="2"/>
              </a:rPr>
              <a:t>0.078 + 0.259 = 0.337</a:t>
            </a:r>
            <a:endParaRPr lang="en-US" sz="2400" b="1" dirty="0">
              <a:latin typeface="Times New Roman" pitchFamily="18" charset="0"/>
            </a:endParaRPr>
          </a:p>
        </p:txBody>
      </p:sp>
      <p:graphicFrame>
        <p:nvGraphicFramePr>
          <p:cNvPr id="269318" name="Object 6"/>
          <p:cNvGraphicFramePr>
            <a:graphicFrameLocks noChangeAspect="1"/>
          </p:cNvGraphicFramePr>
          <p:nvPr/>
        </p:nvGraphicFramePr>
        <p:xfrm>
          <a:off x="685800" y="4800600"/>
          <a:ext cx="4876800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name="Equation" r:id="rId3" imgW="2730240" imgH="812520" progId="Equation.3">
                  <p:embed/>
                </p:oleObj>
              </mc:Choice>
              <mc:Fallback>
                <p:oleObj name="Equation" r:id="rId3" imgW="2730240" imgH="812520" progId="Equation.3">
                  <p:embed/>
                  <p:pic>
                    <p:nvPicPr>
                      <p:cNvPr id="2693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00600"/>
                        <a:ext cx="4876800" cy="1452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4159" y="20507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677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9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 autoUpdateAnimBg="0"/>
      <p:bldP spid="269316" grpId="0" autoUpdateAnimBg="0"/>
      <p:bldP spid="269317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B2D8D96-A0B5-4605-9C7D-DFB4CE6AD33E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r>
              <a:rPr lang="en-US" dirty="0" smtClean="0"/>
              <a:t> Binomial</a:t>
            </a:r>
            <a:endParaRPr lang="en-GB" dirty="0" smtClean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3505200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uji</a:t>
            </a:r>
            <a:r>
              <a:rPr lang="en-US" sz="2400" dirty="0" smtClean="0"/>
              <a:t> </a:t>
            </a:r>
            <a:r>
              <a:rPr lang="en-US" sz="2400" dirty="0" err="1" smtClean="0"/>
              <a:t>coba</a:t>
            </a:r>
            <a:r>
              <a:rPr lang="en-US" sz="2400" dirty="0" smtClean="0"/>
              <a:t> </a:t>
            </a:r>
            <a:r>
              <a:rPr lang="en-US" sz="2400" dirty="0" err="1" smtClean="0"/>
              <a:t>pengenalan</a:t>
            </a:r>
            <a:r>
              <a:rPr lang="en-US" sz="2400" dirty="0" smtClean="0"/>
              <a:t> </a:t>
            </a:r>
            <a:r>
              <a:rPr lang="en-US" sz="2400" dirty="0" err="1" smtClean="0"/>
              <a:t>suara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pembicara</a:t>
            </a:r>
            <a:r>
              <a:rPr lang="en-US" sz="2400" dirty="0" smtClean="0"/>
              <a:t> A </a:t>
            </a:r>
            <a:r>
              <a:rPr lang="en-US" sz="2400" dirty="0" err="1" smtClean="0"/>
              <a:t>dan</a:t>
            </a:r>
            <a:r>
              <a:rPr lang="en-US" sz="2400" dirty="0" smtClean="0"/>
              <a:t> B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karakter</a:t>
            </a:r>
            <a:r>
              <a:rPr lang="en-US" sz="2400" dirty="0" smtClean="0"/>
              <a:t> </a:t>
            </a:r>
            <a:r>
              <a:rPr lang="en-US" sz="2400" dirty="0" err="1" smtClean="0"/>
              <a:t>suara</a:t>
            </a:r>
            <a:r>
              <a:rPr lang="en-US" sz="2400" dirty="0" smtClean="0"/>
              <a:t> yang </a:t>
            </a:r>
            <a:r>
              <a:rPr lang="en-US" sz="2400" dirty="0" err="1" smtClean="0"/>
              <a:t>mirip</a:t>
            </a:r>
            <a:endParaRPr lang="en-US" sz="2400" dirty="0" smtClean="0"/>
          </a:p>
          <a:p>
            <a:pPr lvl="1" eaLnBrk="1" hangingPunct="1"/>
            <a:r>
              <a:rPr lang="en-US" sz="2000" dirty="0" err="1" smtClean="0"/>
              <a:t>Kejadian</a:t>
            </a:r>
            <a:r>
              <a:rPr lang="en-US" sz="2000" dirty="0" smtClean="0"/>
              <a:t> </a:t>
            </a:r>
            <a:r>
              <a:rPr lang="en-US" sz="2000" dirty="0" err="1" smtClean="0"/>
              <a:t>sukses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berhasil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 smtClean="0"/>
              <a:t>suara</a:t>
            </a:r>
            <a:r>
              <a:rPr lang="en-US" sz="2000" dirty="0" smtClean="0"/>
              <a:t> </a:t>
            </a:r>
            <a:r>
              <a:rPr lang="en-US" sz="2000" dirty="0" err="1" smtClean="0"/>
              <a:t>pembicara</a:t>
            </a:r>
            <a:r>
              <a:rPr lang="en-US" sz="2000" dirty="0" smtClean="0"/>
              <a:t>, p = 0.5</a:t>
            </a:r>
          </a:p>
          <a:p>
            <a:pPr lvl="1" eaLnBrk="1" hangingPunct="1"/>
            <a:r>
              <a:rPr lang="en-US" sz="2000" dirty="0" smtClean="0"/>
              <a:t>q = 1 – p = 0.5</a:t>
            </a:r>
          </a:p>
          <a:p>
            <a:pPr eaLnBrk="1" hangingPunct="1"/>
            <a:r>
              <a:rPr lang="en-US" sz="2400" dirty="0" err="1" smtClean="0"/>
              <a:t>Terdapat</a:t>
            </a:r>
            <a:r>
              <a:rPr lang="en-US" sz="2400" dirty="0" smtClean="0"/>
              <a:t> 12 </a:t>
            </a:r>
            <a:r>
              <a:rPr lang="en-US" sz="2400" dirty="0" err="1" smtClean="0"/>
              <a:t>orang</a:t>
            </a:r>
            <a:r>
              <a:rPr lang="en-US" sz="2400" dirty="0" smtClean="0"/>
              <a:t> yang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mencoba</a:t>
            </a:r>
            <a:r>
              <a:rPr lang="en-US" sz="2400" dirty="0" smtClean="0"/>
              <a:t> </a:t>
            </a:r>
            <a:r>
              <a:rPr lang="en-US" sz="2400" dirty="0" err="1" smtClean="0"/>
              <a:t>mengenali</a:t>
            </a:r>
            <a:r>
              <a:rPr lang="en-US" sz="2400" dirty="0" smtClean="0"/>
              <a:t> </a:t>
            </a:r>
            <a:r>
              <a:rPr lang="en-US" sz="2400" dirty="0" err="1" smtClean="0"/>
              <a:t>suara</a:t>
            </a:r>
            <a:endParaRPr lang="en-US" sz="2400" dirty="0" smtClean="0"/>
          </a:p>
          <a:p>
            <a:pPr lvl="1" eaLnBrk="1" hangingPunct="1"/>
            <a:r>
              <a:rPr lang="en-US" sz="2000" dirty="0" smtClean="0"/>
              <a:t>n = 12</a:t>
            </a:r>
          </a:p>
          <a:p>
            <a:pPr eaLnBrk="1" hangingPunct="1"/>
            <a:r>
              <a:rPr lang="en-US" sz="2400" dirty="0" err="1" smtClean="0"/>
              <a:t>Hitung</a:t>
            </a:r>
            <a:r>
              <a:rPr lang="en-US" sz="2400" dirty="0" smtClean="0"/>
              <a:t> </a:t>
            </a:r>
            <a:r>
              <a:rPr lang="en-US" sz="2400" dirty="0" err="1" smtClean="0"/>
              <a:t>peluang</a:t>
            </a:r>
            <a:r>
              <a:rPr lang="en-US" sz="2400" dirty="0" smtClean="0"/>
              <a:t> 3 orang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mengenali</a:t>
            </a:r>
            <a:r>
              <a:rPr lang="en-US" sz="2400" dirty="0" smtClean="0"/>
              <a:t> </a:t>
            </a:r>
            <a:r>
              <a:rPr lang="en-US" sz="2400" dirty="0" err="1" smtClean="0"/>
              <a:t>perbedaan</a:t>
            </a:r>
            <a:endParaRPr lang="en-US" sz="2400" dirty="0" smtClean="0"/>
          </a:p>
          <a:p>
            <a:pPr lvl="1" eaLnBrk="1" hangingPunct="1"/>
            <a:r>
              <a:rPr lang="en-US" sz="2000" dirty="0" smtClean="0"/>
              <a:t>x = 3, p(x=3)?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115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00D293-5415-4EE2-AADB-CF87E7C79868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r>
              <a:rPr lang="en-US" dirty="0" smtClean="0"/>
              <a:t> Binomial</a:t>
            </a:r>
            <a:endParaRPr lang="en-GB" dirty="0" smtClean="0"/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609600" y="1981200"/>
          <a:ext cx="5867400" cy="309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3" name="Equation" r:id="rId4" imgW="2628720" imgH="1384200" progId="Equation.3">
                  <p:embed/>
                </p:oleObj>
              </mc:Choice>
              <mc:Fallback>
                <p:oleObj name="Equation" r:id="rId4" imgW="2628720" imgH="1384200" progId="Equation.3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981200"/>
                        <a:ext cx="5867400" cy="309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2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-266700"/>
            <a:ext cx="8229600" cy="990600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Binomial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1" y="1090286"/>
            <a:ext cx="875469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/>
              <a:t>Hypergeometrik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www.youtube.com/watch?v=jVpGxMLAsuE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209800"/>
            <a:ext cx="8135198" cy="38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610"/>
            <a:ext cx="8229600" cy="990600"/>
          </a:xfrm>
        </p:spPr>
        <p:txBody>
          <a:bodyPr/>
          <a:lstStyle/>
          <a:p>
            <a:r>
              <a:rPr lang="en-US"/>
              <a:t>Distribusi</a:t>
            </a:r>
            <a:r>
              <a:rPr lang="en-US" dirty="0"/>
              <a:t> </a:t>
            </a:r>
            <a:r>
              <a:rPr lang="en-US" dirty="0" err="1"/>
              <a:t>Hypergeometrik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https://www.youtube.com/watch?v=B0YNWy-5u2g&amp;t=188s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25762"/>
            <a:ext cx="7154273" cy="156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97" y="4038600"/>
            <a:ext cx="2848373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904522"/>
            <a:ext cx="7802064" cy="5048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3810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6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" y="918812"/>
            <a:ext cx="8973802" cy="5020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3810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9" y="533400"/>
            <a:ext cx="8913502" cy="47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9" y="1166497"/>
            <a:ext cx="767822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https://www.youtube.com/watch?v=NGt31NmcJz0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0" y="1404538"/>
            <a:ext cx="8630854" cy="5134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4911" y="68869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2" y="1166497"/>
            <a:ext cx="8211696" cy="4525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3810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9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smtClean="0"/>
              <a:t>2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 </a:t>
            </a:r>
            <a:r>
              <a:rPr lang="en-US" dirty="0" err="1"/>
              <a:t>distribusi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katogorinya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internet.</a:t>
            </a:r>
          </a:p>
          <a:p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:</a:t>
            </a:r>
          </a:p>
          <a:p>
            <a:pPr marL="719138" indent="-273050"/>
            <a:r>
              <a:rPr lang="en-US" dirty="0"/>
              <a:t>1. </a:t>
            </a:r>
            <a:r>
              <a:rPr lang="en-US" sz="2400" dirty="0" err="1"/>
              <a:t>Distribusi</a:t>
            </a:r>
            <a:r>
              <a:rPr lang="en-US" sz="2400" dirty="0"/>
              <a:t> Binomial</a:t>
            </a:r>
          </a:p>
          <a:p>
            <a:pPr marL="719138" indent="-273050"/>
            <a:r>
              <a:rPr lang="en-US" sz="2400" dirty="0"/>
              <a:t>2. </a:t>
            </a:r>
            <a:r>
              <a:rPr lang="en-US" sz="2400" dirty="0" err="1" smtClean="0"/>
              <a:t>Distribusi</a:t>
            </a:r>
            <a:r>
              <a:rPr lang="en-US" sz="2400" dirty="0" smtClean="0"/>
              <a:t> </a:t>
            </a:r>
            <a:r>
              <a:rPr lang="en-US" sz="2400" dirty="0" err="1"/>
              <a:t>Hypergeometrik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0" y="838200"/>
            <a:ext cx="8440870" cy="43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90073"/>
            <a:ext cx="8884813" cy="42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019810"/>
            <a:ext cx="8639535" cy="37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344902" cy="41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Distribusi</a:t>
            </a:r>
            <a:r>
              <a:rPr lang="en-US" dirty="0" smtClean="0"/>
              <a:t> Binomial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4" y="1222917"/>
            <a:ext cx="8964276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3148</TotalTime>
  <Words>376</Words>
  <Application>Microsoft Office PowerPoint</Application>
  <PresentationFormat>On-screen Show (4:3)</PresentationFormat>
  <Paragraphs>103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MS PGothic</vt:lpstr>
      <vt:lpstr>Bookman Old Style</vt:lpstr>
      <vt:lpstr>Calibri</vt:lpstr>
      <vt:lpstr>Gill Sans MT</vt:lpstr>
      <vt:lpstr>Symbol</vt:lpstr>
      <vt:lpstr>Times New Roman</vt:lpstr>
      <vt:lpstr>Wingdings</vt:lpstr>
      <vt:lpstr>Wingdings 3</vt:lpstr>
      <vt:lpstr>Origin</vt:lpstr>
      <vt:lpstr>Equation</vt:lpstr>
      <vt:lpstr>Distribusi Binomial dan  Hypergeometrik</vt:lpstr>
      <vt:lpstr>Outline</vt:lpstr>
      <vt:lpstr>Pengertian Percobaan Binomial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Distribusi Binomial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Distribusi Bernoulli</vt:lpstr>
      <vt:lpstr>Distribusi Bernoulli</vt:lpstr>
      <vt:lpstr>Distribusi Bernoulli</vt:lpstr>
      <vt:lpstr>Distribusi Bernoulli</vt:lpstr>
      <vt:lpstr>Distribusi Bernoulli</vt:lpstr>
      <vt:lpstr>Distribusi Binomial</vt:lpstr>
      <vt:lpstr>Distribusi Binomial</vt:lpstr>
      <vt:lpstr>Distribusi Binomial</vt:lpstr>
      <vt:lpstr>Distribusi Binomial</vt:lpstr>
      <vt:lpstr>Distribusi Binomial</vt:lpstr>
      <vt:lpstr>Contoh Peluang Binomial</vt:lpstr>
      <vt:lpstr>Contoh Peluang Binomial</vt:lpstr>
      <vt:lpstr>Contoh Peluang Binomial</vt:lpstr>
      <vt:lpstr>Distribusi Binomial</vt:lpstr>
      <vt:lpstr>3. Distribusi Hypergeometrik</vt:lpstr>
      <vt:lpstr>Distribusi Hypergeometrik</vt:lpstr>
      <vt:lpstr>PowerPoint Presentation</vt:lpstr>
      <vt:lpstr>PowerPoint Presentation</vt:lpstr>
      <vt:lpstr>PowerPoint Presentation</vt:lpstr>
      <vt:lpstr>https://www.youtube.com/watch?v=NGt31NmcJz0</vt:lpstr>
      <vt:lpstr>PowerPoint Presentation</vt:lpstr>
      <vt:lpstr>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PROBABILITAS</dc:title>
  <dc:creator>Arya</dc:creator>
  <cp:lastModifiedBy>Bilqis Amaliah</cp:lastModifiedBy>
  <cp:revision>112</cp:revision>
  <dcterms:created xsi:type="dcterms:W3CDTF">2013-09-17T04:40:07Z</dcterms:created>
  <dcterms:modified xsi:type="dcterms:W3CDTF">2023-03-26T22:48:33Z</dcterms:modified>
</cp:coreProperties>
</file>